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2976800" cy="42062400"/>
  <p:notesSz cx="6858000" cy="9144000"/>
  <p:defaultTextStyle>
    <a:defPPr>
      <a:defRPr lang="en-US"/>
    </a:defPPr>
    <a:lvl1pPr marL="0" algn="l" defTabSz="1880957" rtl="0" eaLnBrk="1" latinLnBrk="0" hangingPunct="1">
      <a:defRPr sz="7371" kern="1200">
        <a:solidFill>
          <a:schemeClr val="tx1"/>
        </a:solidFill>
        <a:latin typeface="+mn-lt"/>
        <a:ea typeface="+mn-ea"/>
        <a:cs typeface="+mn-cs"/>
      </a:defRPr>
    </a:lvl1pPr>
    <a:lvl2pPr marL="1880957" algn="l" defTabSz="1880957" rtl="0" eaLnBrk="1" latinLnBrk="0" hangingPunct="1">
      <a:defRPr sz="7371" kern="1200">
        <a:solidFill>
          <a:schemeClr val="tx1"/>
        </a:solidFill>
        <a:latin typeface="+mn-lt"/>
        <a:ea typeface="+mn-ea"/>
        <a:cs typeface="+mn-cs"/>
      </a:defRPr>
    </a:lvl2pPr>
    <a:lvl3pPr marL="3761915" algn="l" defTabSz="1880957" rtl="0" eaLnBrk="1" latinLnBrk="0" hangingPunct="1">
      <a:defRPr sz="7371" kern="1200">
        <a:solidFill>
          <a:schemeClr val="tx1"/>
        </a:solidFill>
        <a:latin typeface="+mn-lt"/>
        <a:ea typeface="+mn-ea"/>
        <a:cs typeface="+mn-cs"/>
      </a:defRPr>
    </a:lvl3pPr>
    <a:lvl4pPr marL="5642872" algn="l" defTabSz="1880957" rtl="0" eaLnBrk="1" latinLnBrk="0" hangingPunct="1">
      <a:defRPr sz="7371" kern="1200">
        <a:solidFill>
          <a:schemeClr val="tx1"/>
        </a:solidFill>
        <a:latin typeface="+mn-lt"/>
        <a:ea typeface="+mn-ea"/>
        <a:cs typeface="+mn-cs"/>
      </a:defRPr>
    </a:lvl4pPr>
    <a:lvl5pPr marL="7523830" algn="l" defTabSz="1880957" rtl="0" eaLnBrk="1" latinLnBrk="0" hangingPunct="1">
      <a:defRPr sz="7371" kern="1200">
        <a:solidFill>
          <a:schemeClr val="tx1"/>
        </a:solidFill>
        <a:latin typeface="+mn-lt"/>
        <a:ea typeface="+mn-ea"/>
        <a:cs typeface="+mn-cs"/>
      </a:defRPr>
    </a:lvl5pPr>
    <a:lvl6pPr marL="9404787" algn="l" defTabSz="1880957" rtl="0" eaLnBrk="1" latinLnBrk="0" hangingPunct="1">
      <a:defRPr sz="7371" kern="1200">
        <a:solidFill>
          <a:schemeClr val="tx1"/>
        </a:solidFill>
        <a:latin typeface="+mn-lt"/>
        <a:ea typeface="+mn-ea"/>
        <a:cs typeface="+mn-cs"/>
      </a:defRPr>
    </a:lvl6pPr>
    <a:lvl7pPr marL="11285744" algn="l" defTabSz="1880957" rtl="0" eaLnBrk="1" latinLnBrk="0" hangingPunct="1">
      <a:defRPr sz="7371" kern="1200">
        <a:solidFill>
          <a:schemeClr val="tx1"/>
        </a:solidFill>
        <a:latin typeface="+mn-lt"/>
        <a:ea typeface="+mn-ea"/>
        <a:cs typeface="+mn-cs"/>
      </a:defRPr>
    </a:lvl7pPr>
    <a:lvl8pPr marL="13166702" algn="l" defTabSz="1880957" rtl="0" eaLnBrk="1" latinLnBrk="0" hangingPunct="1">
      <a:defRPr sz="7371" kern="1200">
        <a:solidFill>
          <a:schemeClr val="tx1"/>
        </a:solidFill>
        <a:latin typeface="+mn-lt"/>
        <a:ea typeface="+mn-ea"/>
        <a:cs typeface="+mn-cs"/>
      </a:defRPr>
    </a:lvl8pPr>
    <a:lvl9pPr marL="15047659" algn="l" defTabSz="1880957" rtl="0" eaLnBrk="1" latinLnBrk="0" hangingPunct="1">
      <a:defRPr sz="73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8048" userDrawn="1">
          <p15:clr>
            <a:srgbClr val="A4A3A4"/>
          </p15:clr>
        </p15:guide>
        <p15:guide id="3" orient="horz" pos="132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39"/>
    <a:srgbClr val="70A1C1"/>
    <a:srgbClr val="CC0000"/>
    <a:srgbClr val="BF0004"/>
    <a:srgbClr val="0B0B0B"/>
    <a:srgbClr val="343434"/>
    <a:srgbClr val="F50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52" autoAdjust="0"/>
    <p:restoredTop sz="95246" autoAdjust="0"/>
  </p:normalViewPr>
  <p:slideViewPr>
    <p:cSldViewPr snapToGrid="0" snapToObjects="1">
      <p:cViewPr>
        <p:scale>
          <a:sx n="16" d="100"/>
          <a:sy n="16" d="100"/>
        </p:scale>
        <p:origin x="2312" y="200"/>
      </p:cViewPr>
      <p:guideLst>
        <p:guide pos="18048"/>
        <p:guide orient="horz" pos="132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33A0C-EF8B-49D5-8C4B-0A0F5085785E}" type="datetimeFigureOut">
              <a:rPr lang="en-US" smtClean="0"/>
              <a:t>1/13/23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EC086-C151-4078-8825-A9ED57D5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11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658F4-B84C-49AD-8BB2-A53ED1C86CE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52613" y="1143000"/>
            <a:ext cx="3152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B1EAC-0B18-450C-9A55-60A69C045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09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1pPr>
    <a:lvl2pPr marL="391866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2pPr>
    <a:lvl3pPr marL="783732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3pPr>
    <a:lvl4pPr marL="1175598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4pPr>
    <a:lvl5pPr marL="1567464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5pPr>
    <a:lvl6pPr marL="1959331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6pPr>
    <a:lvl7pPr marL="2351197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7pPr>
    <a:lvl8pPr marL="2743063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8pPr>
    <a:lvl9pPr marL="3134929" algn="l" defTabSz="783732" rtl="0" eaLnBrk="1" latinLnBrk="0" hangingPunct="1">
      <a:defRPr sz="10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52613" y="1143000"/>
            <a:ext cx="3152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B1EAC-0B18-450C-9A55-60A69C0454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6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23FAD7B-063F-4CAB-9DFF-0BB7BE37764E}"/>
              </a:ext>
            </a:extLst>
          </p:cNvPr>
          <p:cNvCxnSpPr>
            <a:cxnSpLocks/>
          </p:cNvCxnSpPr>
          <p:nvPr userDrawn="1"/>
        </p:nvCxnSpPr>
        <p:spPr>
          <a:xfrm>
            <a:off x="-11333" y="6004228"/>
            <a:ext cx="42976798" cy="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785BD85-3FF0-4AF6-92A5-763E895134D2}"/>
              </a:ext>
            </a:extLst>
          </p:cNvPr>
          <p:cNvCxnSpPr>
            <a:cxnSpLocks/>
          </p:cNvCxnSpPr>
          <p:nvPr userDrawn="1"/>
        </p:nvCxnSpPr>
        <p:spPr>
          <a:xfrm>
            <a:off x="1892" y="40102068"/>
            <a:ext cx="42976798" cy="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029C363-A9AA-4B46-8AD9-E8EF63910936}"/>
              </a:ext>
            </a:extLst>
          </p:cNvPr>
          <p:cNvSpPr/>
          <p:nvPr userDrawn="1"/>
        </p:nvSpPr>
        <p:spPr>
          <a:xfrm>
            <a:off x="1892" y="6004228"/>
            <a:ext cx="42976798" cy="34097840"/>
          </a:xfrm>
          <a:prstGeom prst="rect">
            <a:avLst/>
          </a:prstGeom>
          <a:solidFill>
            <a:srgbClr val="00443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3F2B76-591A-AC4B-B266-2D2CEAE66C96}"/>
              </a:ext>
            </a:extLst>
          </p:cNvPr>
          <p:cNvSpPr/>
          <p:nvPr userDrawn="1"/>
        </p:nvSpPr>
        <p:spPr>
          <a:xfrm>
            <a:off x="391884" y="6449074"/>
            <a:ext cx="10515600" cy="32918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i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46CB04-1772-F842-B00C-1DC6B5803D5C}"/>
              </a:ext>
            </a:extLst>
          </p:cNvPr>
          <p:cNvSpPr/>
          <p:nvPr userDrawn="1"/>
        </p:nvSpPr>
        <p:spPr>
          <a:xfrm>
            <a:off x="32209648" y="6449074"/>
            <a:ext cx="10515600" cy="32918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i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23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ABA2922-CF65-F74E-8B07-5AEA15EA1B43}"/>
              </a:ext>
            </a:extLst>
          </p:cNvPr>
          <p:cNvSpPr>
            <a:spLocks noEditPoints="1" noChangeArrowheads="1" noChangeShapeType="1" noTextEdit="1"/>
          </p:cNvSpPr>
          <p:nvPr userDrawn="1"/>
        </p:nvSpPr>
        <p:spPr>
          <a:xfrm>
            <a:off x="0" y="40130893"/>
            <a:ext cx="42976800" cy="258464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93C7DB-B6BD-644B-B2C9-3DBA4179ED2F}"/>
              </a:ext>
            </a:extLst>
          </p:cNvPr>
          <p:cNvSpPr/>
          <p:nvPr userDrawn="1"/>
        </p:nvSpPr>
        <p:spPr>
          <a:xfrm>
            <a:off x="-7128" y="0"/>
            <a:ext cx="42983928" cy="600891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42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C33356-90B8-C44E-8AE0-503DCBD6D969}"/>
              </a:ext>
            </a:extLst>
          </p:cNvPr>
          <p:cNvCxnSpPr>
            <a:cxnSpLocks/>
          </p:cNvCxnSpPr>
          <p:nvPr userDrawn="1"/>
        </p:nvCxnSpPr>
        <p:spPr>
          <a:xfrm>
            <a:off x="-11333" y="6004228"/>
            <a:ext cx="42976798" cy="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3036EEE-C6D5-6341-9F85-4815B3544C3F}"/>
              </a:ext>
            </a:extLst>
          </p:cNvPr>
          <p:cNvSpPr txBox="1"/>
          <p:nvPr userDrawn="1"/>
        </p:nvSpPr>
        <p:spPr>
          <a:xfrm>
            <a:off x="8581284" y="40316344"/>
            <a:ext cx="118168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880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Foundations of Process/product Analytics and Machine learning</a:t>
            </a:r>
            <a:br>
              <a:rPr lang="en-US" sz="3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3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University of California, Davis</a:t>
            </a:r>
          </a:p>
          <a:p>
            <a:pPr marL="0" marR="0" lvl="0" indent="0" algn="l" defTabSz="1880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Davis, California — July 30 to August 3, 2023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87DE4E7-C666-1342-8DC3-474750763FB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3954" y="40186774"/>
            <a:ext cx="7414054" cy="1828800"/>
          </a:xfrm>
          <a:prstGeom prst="rect">
            <a:avLst/>
          </a:prstGeom>
        </p:spPr>
      </p:pic>
      <p:pic>
        <p:nvPicPr>
          <p:cNvPr id="14" name="Picture 13" descr="C:\Users\kmcguff\Desktop\CACHE\CACHE logos\CACHE color logo low res 200dpi.jpg">
            <a:extLst>
              <a:ext uri="{FF2B5EF4-FFF2-40B4-BE49-F238E27FC236}">
                <a16:creationId xmlns:a16="http://schemas.microsoft.com/office/drawing/2014/main" id="{0D4E5ECF-90B3-D542-8BC1-2B28D3AF1E5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8425" y="40507967"/>
            <a:ext cx="1166423" cy="112886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 Box 2">
            <a:extLst>
              <a:ext uri="{FF2B5EF4-FFF2-40B4-BE49-F238E27FC236}">
                <a16:creationId xmlns:a16="http://schemas.microsoft.com/office/drawing/2014/main" id="{E15D93DB-3694-7D4E-AEEF-DFF011F3F660}"/>
              </a:ext>
            </a:extLst>
          </p:cNvPr>
          <p:cNvSpPr txBox="1">
            <a:spLocks noChangeAspect="1" noEditPoints="1" noChangeArrowheads="1" noChangeShapeType="1" noTextEdit="1"/>
          </p:cNvSpPr>
          <p:nvPr userDrawn="1"/>
        </p:nvSpPr>
        <p:spPr bwMode="auto">
          <a:xfrm>
            <a:off x="34714435" y="40311932"/>
            <a:ext cx="3127668" cy="1820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CACHE</a:t>
            </a:r>
            <a:endParaRPr lang="en-US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C6B2517-EA80-7C46-AE35-E9F85B05CF94}"/>
              </a:ext>
            </a:extLst>
          </p:cNvPr>
          <p:cNvSpPr txBox="1"/>
          <p:nvPr userDrawn="1"/>
        </p:nvSpPr>
        <p:spPr>
          <a:xfrm>
            <a:off x="37935705" y="40452608"/>
            <a:ext cx="5029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Computer Aids for </a:t>
            </a:r>
          </a:p>
          <a:p>
            <a:r>
              <a:rPr lang="en-US" sz="4000" dirty="0"/>
              <a:t>Chemical Engineering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D37E73B-564B-954F-81EA-873A6D6E294A}"/>
              </a:ext>
            </a:extLst>
          </p:cNvPr>
          <p:cNvCxnSpPr>
            <a:cxnSpLocks/>
          </p:cNvCxnSpPr>
          <p:nvPr userDrawn="1"/>
        </p:nvCxnSpPr>
        <p:spPr>
          <a:xfrm>
            <a:off x="-11333" y="6004228"/>
            <a:ext cx="42976798" cy="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2228A73-99BE-5D46-A42E-F5185081E97E}"/>
              </a:ext>
            </a:extLst>
          </p:cNvPr>
          <p:cNvCxnSpPr>
            <a:cxnSpLocks/>
          </p:cNvCxnSpPr>
          <p:nvPr userDrawn="1"/>
        </p:nvCxnSpPr>
        <p:spPr>
          <a:xfrm>
            <a:off x="1892" y="40102068"/>
            <a:ext cx="42976798" cy="0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8015D61E-BEA2-A240-9EDE-7CCF87235DF0}"/>
              </a:ext>
            </a:extLst>
          </p:cNvPr>
          <p:cNvSpPr/>
          <p:nvPr userDrawn="1"/>
        </p:nvSpPr>
        <p:spPr>
          <a:xfrm>
            <a:off x="1892" y="6004228"/>
            <a:ext cx="42976798" cy="34097840"/>
          </a:xfrm>
          <a:prstGeom prst="rect">
            <a:avLst/>
          </a:prstGeom>
          <a:solidFill>
            <a:srgbClr val="00443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F2BE3DB-B3F5-5946-B314-0883A017E738}"/>
              </a:ext>
            </a:extLst>
          </p:cNvPr>
          <p:cNvSpPr/>
          <p:nvPr userDrawn="1"/>
        </p:nvSpPr>
        <p:spPr>
          <a:xfrm>
            <a:off x="391884" y="6449074"/>
            <a:ext cx="10515600" cy="32918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i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AE1DF88-131A-1C42-B55B-25CBFCD45F8B}"/>
              </a:ext>
            </a:extLst>
          </p:cNvPr>
          <p:cNvSpPr/>
          <p:nvPr userDrawn="1"/>
        </p:nvSpPr>
        <p:spPr>
          <a:xfrm>
            <a:off x="32209648" y="6449074"/>
            <a:ext cx="10515600" cy="32918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i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10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3739221" rtl="0" eaLnBrk="1" latinLnBrk="0" hangingPunct="1">
        <a:spcBef>
          <a:spcPct val="0"/>
        </a:spcBef>
        <a:buNone/>
        <a:defRPr sz="359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04416" indent="-2804416" algn="l" defTabSz="3739221" rtl="0" eaLnBrk="1" latinLnBrk="0" hangingPunct="1">
        <a:spcBef>
          <a:spcPct val="20000"/>
        </a:spcBef>
        <a:buFont typeface="Arial"/>
        <a:buChar char="•"/>
        <a:defRPr sz="26238" kern="1200">
          <a:solidFill>
            <a:schemeClr val="tx1"/>
          </a:solidFill>
          <a:latin typeface="+mn-lt"/>
          <a:ea typeface="+mn-ea"/>
          <a:cs typeface="+mn-cs"/>
        </a:defRPr>
      </a:lvl1pPr>
      <a:lvl2pPr marL="6076233" indent="-2337014" algn="l" defTabSz="3739221" rtl="0" eaLnBrk="1" latinLnBrk="0" hangingPunct="1">
        <a:spcBef>
          <a:spcPct val="20000"/>
        </a:spcBef>
        <a:buFont typeface="Arial"/>
        <a:buChar char="–"/>
        <a:defRPr sz="22832" kern="1200">
          <a:solidFill>
            <a:schemeClr val="tx1"/>
          </a:solidFill>
          <a:latin typeface="+mn-lt"/>
          <a:ea typeface="+mn-ea"/>
          <a:cs typeface="+mn-cs"/>
        </a:defRPr>
      </a:lvl2pPr>
      <a:lvl3pPr marL="9348053" indent="-1869612" algn="l" defTabSz="3739221" rtl="0" eaLnBrk="1" latinLnBrk="0" hangingPunct="1">
        <a:spcBef>
          <a:spcPct val="20000"/>
        </a:spcBef>
        <a:buFont typeface="Arial"/>
        <a:buChar char="•"/>
        <a:defRPr sz="19594" kern="1200">
          <a:solidFill>
            <a:schemeClr val="tx1"/>
          </a:solidFill>
          <a:latin typeface="+mn-lt"/>
          <a:ea typeface="+mn-ea"/>
          <a:cs typeface="+mn-cs"/>
        </a:defRPr>
      </a:lvl3pPr>
      <a:lvl4pPr marL="13087274" indent="-1869612" algn="l" defTabSz="3739221" rtl="0" eaLnBrk="1" latinLnBrk="0" hangingPunct="1">
        <a:spcBef>
          <a:spcPct val="20000"/>
        </a:spcBef>
        <a:buFont typeface="Arial"/>
        <a:buChar char="–"/>
        <a:defRPr sz="16357" kern="1200">
          <a:solidFill>
            <a:schemeClr val="tx1"/>
          </a:solidFill>
          <a:latin typeface="+mn-lt"/>
          <a:ea typeface="+mn-ea"/>
          <a:cs typeface="+mn-cs"/>
        </a:defRPr>
      </a:lvl4pPr>
      <a:lvl5pPr marL="16826496" indent="-1869612" algn="l" defTabSz="3739221" rtl="0" eaLnBrk="1" latinLnBrk="0" hangingPunct="1">
        <a:spcBef>
          <a:spcPct val="20000"/>
        </a:spcBef>
        <a:buFont typeface="Arial"/>
        <a:buChar char="»"/>
        <a:defRPr sz="16357" kern="1200">
          <a:solidFill>
            <a:schemeClr val="tx1"/>
          </a:solidFill>
          <a:latin typeface="+mn-lt"/>
          <a:ea typeface="+mn-ea"/>
          <a:cs typeface="+mn-cs"/>
        </a:defRPr>
      </a:lvl5pPr>
      <a:lvl6pPr marL="20565714" indent="-1869612" algn="l" defTabSz="3739221" rtl="0" eaLnBrk="1" latinLnBrk="0" hangingPunct="1">
        <a:spcBef>
          <a:spcPct val="20000"/>
        </a:spcBef>
        <a:buFont typeface="Arial"/>
        <a:buChar char="•"/>
        <a:defRPr sz="16357" kern="1200">
          <a:solidFill>
            <a:schemeClr val="tx1"/>
          </a:solidFill>
          <a:latin typeface="+mn-lt"/>
          <a:ea typeface="+mn-ea"/>
          <a:cs typeface="+mn-cs"/>
        </a:defRPr>
      </a:lvl6pPr>
      <a:lvl7pPr marL="24304937" indent="-1869612" algn="l" defTabSz="3739221" rtl="0" eaLnBrk="1" latinLnBrk="0" hangingPunct="1">
        <a:spcBef>
          <a:spcPct val="20000"/>
        </a:spcBef>
        <a:buFont typeface="Arial"/>
        <a:buChar char="•"/>
        <a:defRPr sz="16357" kern="1200">
          <a:solidFill>
            <a:schemeClr val="tx1"/>
          </a:solidFill>
          <a:latin typeface="+mn-lt"/>
          <a:ea typeface="+mn-ea"/>
          <a:cs typeface="+mn-cs"/>
        </a:defRPr>
      </a:lvl7pPr>
      <a:lvl8pPr marL="28044159" indent="-1869612" algn="l" defTabSz="3739221" rtl="0" eaLnBrk="1" latinLnBrk="0" hangingPunct="1">
        <a:spcBef>
          <a:spcPct val="20000"/>
        </a:spcBef>
        <a:buFont typeface="Arial"/>
        <a:buChar char="•"/>
        <a:defRPr sz="16357" kern="1200">
          <a:solidFill>
            <a:schemeClr val="tx1"/>
          </a:solidFill>
          <a:latin typeface="+mn-lt"/>
          <a:ea typeface="+mn-ea"/>
          <a:cs typeface="+mn-cs"/>
        </a:defRPr>
      </a:lvl8pPr>
      <a:lvl9pPr marL="31783379" indent="-1869612" algn="l" defTabSz="3739221" rtl="0" eaLnBrk="1" latinLnBrk="0" hangingPunct="1">
        <a:spcBef>
          <a:spcPct val="20000"/>
        </a:spcBef>
        <a:buFont typeface="Arial"/>
        <a:buChar char="•"/>
        <a:defRPr sz="163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39221" rtl="0" eaLnBrk="1" latinLnBrk="0" hangingPunct="1">
        <a:defRPr sz="14654" kern="1200">
          <a:solidFill>
            <a:schemeClr val="tx1"/>
          </a:solidFill>
          <a:latin typeface="+mn-lt"/>
          <a:ea typeface="+mn-ea"/>
          <a:cs typeface="+mn-cs"/>
        </a:defRPr>
      </a:lvl1pPr>
      <a:lvl2pPr marL="3739221" algn="l" defTabSz="3739221" rtl="0" eaLnBrk="1" latinLnBrk="0" hangingPunct="1">
        <a:defRPr sz="14654" kern="1200">
          <a:solidFill>
            <a:schemeClr val="tx1"/>
          </a:solidFill>
          <a:latin typeface="+mn-lt"/>
          <a:ea typeface="+mn-ea"/>
          <a:cs typeface="+mn-cs"/>
        </a:defRPr>
      </a:lvl2pPr>
      <a:lvl3pPr marL="7478442" algn="l" defTabSz="3739221" rtl="0" eaLnBrk="1" latinLnBrk="0" hangingPunct="1">
        <a:defRPr sz="14654" kern="1200">
          <a:solidFill>
            <a:schemeClr val="tx1"/>
          </a:solidFill>
          <a:latin typeface="+mn-lt"/>
          <a:ea typeface="+mn-ea"/>
          <a:cs typeface="+mn-cs"/>
        </a:defRPr>
      </a:lvl3pPr>
      <a:lvl4pPr marL="11217663" algn="l" defTabSz="3739221" rtl="0" eaLnBrk="1" latinLnBrk="0" hangingPunct="1">
        <a:defRPr sz="14654" kern="1200">
          <a:solidFill>
            <a:schemeClr val="tx1"/>
          </a:solidFill>
          <a:latin typeface="+mn-lt"/>
          <a:ea typeface="+mn-ea"/>
          <a:cs typeface="+mn-cs"/>
        </a:defRPr>
      </a:lvl4pPr>
      <a:lvl5pPr marL="14956884" algn="l" defTabSz="3739221" rtl="0" eaLnBrk="1" latinLnBrk="0" hangingPunct="1">
        <a:defRPr sz="14654" kern="1200">
          <a:solidFill>
            <a:schemeClr val="tx1"/>
          </a:solidFill>
          <a:latin typeface="+mn-lt"/>
          <a:ea typeface="+mn-ea"/>
          <a:cs typeface="+mn-cs"/>
        </a:defRPr>
      </a:lvl5pPr>
      <a:lvl6pPr marL="18696105" algn="l" defTabSz="3739221" rtl="0" eaLnBrk="1" latinLnBrk="0" hangingPunct="1">
        <a:defRPr sz="14654" kern="1200">
          <a:solidFill>
            <a:schemeClr val="tx1"/>
          </a:solidFill>
          <a:latin typeface="+mn-lt"/>
          <a:ea typeface="+mn-ea"/>
          <a:cs typeface="+mn-cs"/>
        </a:defRPr>
      </a:lvl6pPr>
      <a:lvl7pPr marL="22435326" algn="l" defTabSz="3739221" rtl="0" eaLnBrk="1" latinLnBrk="0" hangingPunct="1">
        <a:defRPr sz="14654" kern="1200">
          <a:solidFill>
            <a:schemeClr val="tx1"/>
          </a:solidFill>
          <a:latin typeface="+mn-lt"/>
          <a:ea typeface="+mn-ea"/>
          <a:cs typeface="+mn-cs"/>
        </a:defRPr>
      </a:lvl7pPr>
      <a:lvl8pPr marL="26174547" algn="l" defTabSz="3739221" rtl="0" eaLnBrk="1" latinLnBrk="0" hangingPunct="1">
        <a:defRPr sz="14654" kern="1200">
          <a:solidFill>
            <a:schemeClr val="tx1"/>
          </a:solidFill>
          <a:latin typeface="+mn-lt"/>
          <a:ea typeface="+mn-ea"/>
          <a:cs typeface="+mn-cs"/>
        </a:defRPr>
      </a:lvl8pPr>
      <a:lvl9pPr marL="29913767" algn="l" defTabSz="3739221" rtl="0" eaLnBrk="1" latinLnBrk="0" hangingPunct="1">
        <a:defRPr sz="146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1RwJbhkCA58" TargetMode="External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0C95077-F85D-3349-9AE9-982B6A803088}"/>
              </a:ext>
            </a:extLst>
          </p:cNvPr>
          <p:cNvSpPr/>
          <p:nvPr/>
        </p:nvSpPr>
        <p:spPr>
          <a:xfrm>
            <a:off x="18712545" y="30926313"/>
            <a:ext cx="5943600" cy="59436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8" name="Graphic 37">
            <a:extLst>
              <a:ext uri="{FF2B5EF4-FFF2-40B4-BE49-F238E27FC236}">
                <a16:creationId xmlns:a16="http://schemas.microsoft.com/office/drawing/2014/main" id="{053F82FE-C4E3-AA44-B3D4-D1AFAA2BD3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109827" y="31323595"/>
            <a:ext cx="5149036" cy="514903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347406" y="1528969"/>
            <a:ext cx="40323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Quantitation of Organic Compounds from Electron-Ionization Mass Spectrometry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47406" y="3167280"/>
            <a:ext cx="40133104" cy="1341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Arnab Bose, Phillip R. Westmoreland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14424" y="4743651"/>
            <a:ext cx="41396176" cy="841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Department of Chemical and Biomolecular Engineering, North Carolina State University, Raleigh, NC 27606, USA</a:t>
            </a:r>
            <a:endParaRPr lang="en-US" sz="10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2FA880-4CC7-7749-BD2B-F711177B3148}"/>
              </a:ext>
            </a:extLst>
          </p:cNvPr>
          <p:cNvSpPr txBox="1"/>
          <p:nvPr/>
        </p:nvSpPr>
        <p:spPr>
          <a:xfrm>
            <a:off x="140678" y="140680"/>
            <a:ext cx="3516921" cy="1226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Poster #</a:t>
            </a:r>
          </a:p>
        </p:txBody>
      </p:sp>
      <p:sp>
        <p:nvSpPr>
          <p:cNvPr id="18" name="Title 4">
            <a:extLst>
              <a:ext uri="{FF2B5EF4-FFF2-40B4-BE49-F238E27FC236}">
                <a16:creationId xmlns:a16="http://schemas.microsoft.com/office/drawing/2014/main" id="{E6E39189-F61E-3F4A-9D33-FA36D2A99DF8}"/>
              </a:ext>
            </a:extLst>
          </p:cNvPr>
          <p:cNvSpPr txBox="1">
            <a:spLocks/>
          </p:cNvSpPr>
          <p:nvPr/>
        </p:nvSpPr>
        <p:spPr>
          <a:xfrm>
            <a:off x="11769914" y="8070536"/>
            <a:ext cx="20193706" cy="21468302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3739221" rtl="0" eaLnBrk="1" latinLnBrk="0" hangingPunct="1">
              <a:spcBef>
                <a:spcPct val="0"/>
              </a:spcBef>
              <a:buNone/>
              <a:defRPr sz="3595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13900" b="1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Relative ionization cross-sections for GC-MS calibration</a:t>
            </a:r>
            <a:r>
              <a:rPr lang="en-US" sz="13900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 have been correlated with molecular structure by machine learning.</a:t>
            </a:r>
          </a:p>
        </p:txBody>
      </p:sp>
      <p:sp>
        <p:nvSpPr>
          <p:cNvPr id="23" name="Graphic 18">
            <a:extLst>
              <a:ext uri="{FF2B5EF4-FFF2-40B4-BE49-F238E27FC236}">
                <a16:creationId xmlns:a16="http://schemas.microsoft.com/office/drawing/2014/main" id="{E23E0892-8165-2F47-932C-0DB2B6CC7442}"/>
              </a:ext>
            </a:extLst>
          </p:cNvPr>
          <p:cNvSpPr/>
          <p:nvPr/>
        </p:nvSpPr>
        <p:spPr>
          <a:xfrm>
            <a:off x="40284015" y="8961840"/>
            <a:ext cx="360430" cy="335196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DA33434-2BB9-7B4D-AFE3-564812009830}"/>
              </a:ext>
            </a:extLst>
          </p:cNvPr>
          <p:cNvSpPr txBox="1"/>
          <p:nvPr/>
        </p:nvSpPr>
        <p:spPr>
          <a:xfrm>
            <a:off x="914424" y="9570001"/>
            <a:ext cx="9563989" cy="27945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 dirty="0">
                <a:latin typeface="Lato Black" panose="020F0A02020204030203" pitchFamily="34" charset="0"/>
                <a:cs typeface="Arial" panose="020B0604020202020204" pitchFamily="34" charset="0"/>
              </a:rPr>
              <a:t>INTRO: 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Who cares? Explain why your study matters in the fastest, most brutal way possible (feel free to add graphics!).</a:t>
            </a: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600" b="1" dirty="0">
                <a:solidFill>
                  <a:srgbClr val="8C1616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METHODS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How did you find this?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Collected [what] from [population]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How you tested it.</a:t>
            </a: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600" b="1" dirty="0">
                <a:latin typeface="Lato Black" panose="020F0A02020204030203" pitchFamily="34" charset="0"/>
                <a:cs typeface="Arial" panose="020B0604020202020204" pitchFamily="34" charset="0"/>
              </a:rPr>
              <a:t>RESULTS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Graph/table with </a:t>
            </a:r>
            <a:r>
              <a:rPr lang="en-US" sz="3600" b="1" dirty="0">
                <a:latin typeface="Lato" panose="020F0502020204030203" pitchFamily="34" charset="0"/>
                <a:cs typeface="Arial" panose="020B0604020202020204" pitchFamily="34" charset="0"/>
              </a:rPr>
              <a:t>essential results only</a:t>
            </a: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All the other correlations in the ammo bar.</a:t>
            </a: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6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600" dirty="0">
                <a:latin typeface="Lato Black" panose="020F0A02020204030203" pitchFamily="34" charset="0"/>
                <a:cs typeface="Arial" panose="020B0604020202020204" pitchFamily="34" charset="0"/>
              </a:rPr>
              <a:t>DISCUSSION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Lato" panose="020F0502020204030203" pitchFamily="34" charset="0"/>
                <a:cs typeface="Arial" panose="020B0604020202020204" pitchFamily="34" charset="0"/>
              </a:rPr>
              <a:t>“If this result actually generalized and I didn’t have to humbly disclaim the possibility of a thousand confounds and limitations, it would imply that….”</a:t>
            </a:r>
          </a:p>
        </p:txBody>
      </p:sp>
      <p:sp>
        <p:nvSpPr>
          <p:cNvPr id="29" name="Graphic 18">
            <a:extLst>
              <a:ext uri="{FF2B5EF4-FFF2-40B4-BE49-F238E27FC236}">
                <a16:creationId xmlns:a16="http://schemas.microsoft.com/office/drawing/2014/main" id="{861E8F32-C70F-7546-9F5F-7EC78A0607D1}"/>
              </a:ext>
            </a:extLst>
          </p:cNvPr>
          <p:cNvSpPr/>
          <p:nvPr/>
        </p:nvSpPr>
        <p:spPr>
          <a:xfrm>
            <a:off x="914424" y="7729584"/>
            <a:ext cx="360430" cy="335196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FB398C8-B4DA-5848-AD2C-BA4DB93ED216}"/>
              </a:ext>
            </a:extLst>
          </p:cNvPr>
          <p:cNvSpPr/>
          <p:nvPr/>
        </p:nvSpPr>
        <p:spPr>
          <a:xfrm>
            <a:off x="1348006" y="7425147"/>
            <a:ext cx="5770426" cy="8506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4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cs typeface="Arial" panose="020B0604020202020204" pitchFamily="34" charset="0"/>
              </a:rPr>
              <a:t>PRESENTER:</a:t>
            </a:r>
            <a:r>
              <a:rPr lang="en-US" sz="4400" b="1" dirty="0">
                <a:latin typeface="Lato Black" panose="020F0A02020204030203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highlight>
                  <a:srgbClr val="FFC107"/>
                </a:highlight>
                <a:latin typeface="Lato Black" panose="020F0A02020204030203" pitchFamily="34" charset="0"/>
                <a:cs typeface="Arial" panose="020B0604020202020204" pitchFamily="34" charset="0"/>
              </a:rPr>
              <a:t>Arnab</a:t>
            </a:r>
            <a:r>
              <a:rPr lang="en-US" sz="4400" b="1" dirty="0">
                <a:latin typeface="Lato Black" panose="020F0A02020204030203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latin typeface="Lato" panose="020F0502020204030203" pitchFamily="34" charset="0"/>
                <a:cs typeface="Arial" panose="020B0604020202020204" pitchFamily="34" charset="0"/>
              </a:rPr>
              <a:t>Bose</a:t>
            </a:r>
            <a:endParaRPr lang="en-US" sz="4400" b="1" dirty="0">
              <a:latin typeface="Lato Black" panose="020F0A02020204030203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20923B6-CDBF-6F4D-B6F0-FA3766A2436D}"/>
              </a:ext>
            </a:extLst>
          </p:cNvPr>
          <p:cNvSpPr txBox="1"/>
          <p:nvPr/>
        </p:nvSpPr>
        <p:spPr>
          <a:xfrm>
            <a:off x="33030605" y="7681396"/>
            <a:ext cx="8639915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Lato" panose="020F0502020204030203" pitchFamily="34" charset="0"/>
                <a:cs typeface="Arial" panose="020B0604020202020204" pitchFamily="34" charset="0"/>
              </a:rPr>
              <a:t>AMMO BAR</a:t>
            </a:r>
          </a:p>
          <a:p>
            <a:endParaRPr lang="en-US" sz="54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r>
              <a:rPr lang="en-US" sz="4800" b="1" dirty="0">
                <a:latin typeface="Lato" panose="020F0502020204030203" pitchFamily="34" charset="0"/>
                <a:cs typeface="Arial" panose="020B0604020202020204" pitchFamily="34" charset="0"/>
              </a:rPr>
              <a:t>Delete this and replace it with your…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Extra Graphs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Extra Correlation tables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Extra Figures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Extra nuance that you’re worried about leaving out.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4800" b="1" dirty="0">
                <a:latin typeface="Lato" panose="020F0502020204030203" pitchFamily="34" charset="0"/>
                <a:cs typeface="Arial" panose="020B0604020202020204" pitchFamily="34" charset="0"/>
              </a:rPr>
              <a:t>Keep it messy!</a:t>
            </a: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 This section is just for you.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E204A7B-FF91-A24D-BE02-1EF0CAB1DB63}"/>
              </a:ext>
            </a:extLst>
          </p:cNvPr>
          <p:cNvSpPr/>
          <p:nvPr/>
        </p:nvSpPr>
        <p:spPr>
          <a:xfrm>
            <a:off x="19333031" y="32787771"/>
            <a:ext cx="4664575" cy="229738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Your QR code here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DAC8717-2F1D-4441-8B8C-3BE7DCF8274F}"/>
              </a:ext>
            </a:extLst>
          </p:cNvPr>
          <p:cNvSpPr txBox="1"/>
          <p:nvPr/>
        </p:nvSpPr>
        <p:spPr>
          <a:xfrm>
            <a:off x="32746611" y="18675967"/>
            <a:ext cx="9563989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Lato" panose="020F0502020204030203" pitchFamily="34" charset="0"/>
                <a:cs typeface="Arial" panose="020B0604020202020204" pitchFamily="34" charset="0"/>
              </a:rPr>
              <a:t>Watch a video about this poster approach at &lt;</a:t>
            </a:r>
            <a:r>
              <a:rPr lang="en-US" sz="5400" b="1" dirty="0">
                <a:latin typeface="Lato" panose="020F0502020204030203" pitchFamily="34" charset="0"/>
                <a:cs typeface="Arial" panose="020B0604020202020204" pitchFamily="34" charset="0"/>
                <a:hlinkClick r:id="rId5"/>
              </a:rPr>
              <a:t>https://www.youtube.com/watch?v=1RwJbhkCA58</a:t>
            </a:r>
            <a:r>
              <a:rPr lang="en-US" sz="5400" b="1" dirty="0">
                <a:latin typeface="Lato" panose="020F0502020204030203" pitchFamily="34" charset="0"/>
                <a:cs typeface="Arial" panose="020B0604020202020204" pitchFamily="34" charset="0"/>
              </a:rPr>
              <a:t>&gt; </a:t>
            </a:r>
          </a:p>
          <a:p>
            <a:endParaRPr lang="en-US" sz="54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r>
              <a:rPr lang="en-US" sz="5400" b="1" dirty="0">
                <a:latin typeface="Lato" panose="020F0502020204030203" pitchFamily="34" charset="0"/>
                <a:cs typeface="Arial" panose="020B0604020202020204" pitchFamily="34" charset="0"/>
              </a:rPr>
              <a:t>Full details </a:t>
            </a:r>
            <a:r>
              <a:rPr lang="en-US" sz="5400" dirty="0">
                <a:latin typeface="Lato" panose="020F0502020204030203" pitchFamily="34" charset="0"/>
                <a:cs typeface="Arial" panose="020B0604020202020204" pitchFamily="34" charset="0"/>
              </a:rPr>
              <a:t>are</a:t>
            </a:r>
            <a:r>
              <a:rPr lang="en-US" sz="54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in Bose and Westmoreland, </a:t>
            </a:r>
            <a:r>
              <a:rPr lang="en-US" sz="5400" i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J. Phys. Chem. A</a:t>
            </a:r>
            <a:r>
              <a:rPr lang="en-US" sz="54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124:50 (2020) 10600-10615. https://</a:t>
            </a:r>
            <a:r>
              <a:rPr lang="en-US" sz="5400" dirty="0" err="1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dx.doi.org</a:t>
            </a:r>
            <a:r>
              <a:rPr lang="en-US" sz="54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/10.1021/acs.jpca.0c06308 </a:t>
            </a:r>
            <a:endParaRPr lang="en-US" sz="5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endParaRPr lang="en-US" sz="5400" b="1" dirty="0"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273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13920</TotalTime>
  <Words>247</Words>
  <Application>Microsoft Macintosh PowerPoint</Application>
  <PresentationFormat>Custom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Lato</vt:lpstr>
      <vt:lpstr>Lato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 User</dc:creator>
  <cp:lastModifiedBy>Phil Westmoreland</cp:lastModifiedBy>
  <cp:revision>274</cp:revision>
  <dcterms:created xsi:type="dcterms:W3CDTF">2015-01-21T21:02:27Z</dcterms:created>
  <dcterms:modified xsi:type="dcterms:W3CDTF">2023-01-14T03:47:06Z</dcterms:modified>
</cp:coreProperties>
</file>