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976800" cy="42062400"/>
  <p:notesSz cx="6858000" cy="9144000"/>
  <p:defaultTextStyle>
    <a:defPPr>
      <a:defRPr lang="en-US"/>
    </a:defPPr>
    <a:lvl1pPr marL="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1pPr>
    <a:lvl2pPr marL="188095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3pPr>
    <a:lvl4pPr marL="564287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4pPr>
    <a:lvl5pPr marL="752383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6pPr>
    <a:lvl7pPr marL="11285744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8pPr>
    <a:lvl9pPr marL="15047659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8048" userDrawn="1">
          <p15:clr>
            <a:srgbClr val="A4A3A4"/>
          </p15:clr>
        </p15:guide>
        <p15:guide id="3" orient="horz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39"/>
    <a:srgbClr val="70A1C1"/>
    <a:srgbClr val="CC0000"/>
    <a:srgbClr val="BF0004"/>
    <a:srgbClr val="0B0B0B"/>
    <a:srgbClr val="343434"/>
    <a:srgbClr val="F5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5" autoAdjust="0"/>
    <p:restoredTop sz="95265" autoAdjust="0"/>
  </p:normalViewPr>
  <p:slideViewPr>
    <p:cSldViewPr snapToGrid="0" snapToObjects="1">
      <p:cViewPr>
        <p:scale>
          <a:sx n="20" d="100"/>
          <a:sy n="20" d="100"/>
        </p:scale>
        <p:origin x="616" y="152"/>
      </p:cViewPr>
      <p:guideLst>
        <p:guide pos="18048"/>
        <p:guide orient="horz"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3A0C-EF8B-49D5-8C4B-0A0F5085785E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EC086-C151-4078-8825-A9ED57D5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658F4-B84C-49AD-8BB2-A53ED1C86CE7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52613" y="1143000"/>
            <a:ext cx="3152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B1EAC-0B18-450C-9A55-60A69C04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2613" y="1143000"/>
            <a:ext cx="3152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B1EAC-0B18-450C-9A55-60A69C0454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3FAD7B-063F-4CAB-9DFF-0BB7BE37764E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85BD85-3FF0-4AF6-92A5-763E895134D2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029C363-A9AA-4B46-8AD9-E8EF63910936}"/>
              </a:ext>
            </a:extLst>
          </p:cNvPr>
          <p:cNvSpPr/>
          <p:nvPr userDrawn="1"/>
        </p:nvSpPr>
        <p:spPr>
          <a:xfrm>
            <a:off x="1892" y="6004228"/>
            <a:ext cx="42976798" cy="34097840"/>
          </a:xfrm>
          <a:prstGeom prst="rect">
            <a:avLst/>
          </a:prstGeom>
          <a:solidFill>
            <a:srgbClr val="0044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3F2B76-591A-AC4B-B266-2D2CEAE66C96}"/>
              </a:ext>
            </a:extLst>
          </p:cNvPr>
          <p:cNvSpPr/>
          <p:nvPr userDrawn="1"/>
        </p:nvSpPr>
        <p:spPr>
          <a:xfrm>
            <a:off x="391884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6CB04-1772-F842-B00C-1DC6B5803D5C}"/>
              </a:ext>
            </a:extLst>
          </p:cNvPr>
          <p:cNvSpPr/>
          <p:nvPr userDrawn="1"/>
        </p:nvSpPr>
        <p:spPr>
          <a:xfrm>
            <a:off x="32209648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BA2922-CF65-F74E-8B07-5AEA15EA1B43}"/>
              </a:ext>
            </a:extLst>
          </p:cNvPr>
          <p:cNvSpPr>
            <a:spLocks noEditPoints="1" noChangeArrowheads="1" noChangeShapeType="1" noTextEdit="1"/>
          </p:cNvSpPr>
          <p:nvPr userDrawn="1"/>
        </p:nvSpPr>
        <p:spPr>
          <a:xfrm>
            <a:off x="0" y="40130893"/>
            <a:ext cx="42976800" cy="25846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3C7DB-B6BD-644B-B2C9-3DBA4179ED2F}"/>
              </a:ext>
            </a:extLst>
          </p:cNvPr>
          <p:cNvSpPr/>
          <p:nvPr userDrawn="1"/>
        </p:nvSpPr>
        <p:spPr>
          <a:xfrm>
            <a:off x="-7128" y="0"/>
            <a:ext cx="42983928" cy="60089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2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33356-90B8-C44E-8AE0-503DCBD6D969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036EEE-C6D5-6341-9F85-4815B3544C3F}"/>
              </a:ext>
            </a:extLst>
          </p:cNvPr>
          <p:cNvSpPr txBox="1"/>
          <p:nvPr userDrawn="1"/>
        </p:nvSpPr>
        <p:spPr>
          <a:xfrm>
            <a:off x="8581284" y="40316344"/>
            <a:ext cx="11816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Foundations of Process Analytics and Machine learning</a:t>
            </a:r>
            <a:b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3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StateView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Hotel — Marriott Autograph Collection</a:t>
            </a:r>
          </a:p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Raleigh, North Carolina — August 6 - 9,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7DE4E7-C666-1342-8DC3-474750763F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3954" y="40186774"/>
            <a:ext cx="7414054" cy="1828800"/>
          </a:xfrm>
          <a:prstGeom prst="rect">
            <a:avLst/>
          </a:prstGeom>
        </p:spPr>
      </p:pic>
      <p:pic>
        <p:nvPicPr>
          <p:cNvPr id="14" name="Picture 13" descr="C:\Users\kmcguff\Desktop\CACHE\CACHE logos\CACHE color logo low res 200dpi.jpg">
            <a:extLst>
              <a:ext uri="{FF2B5EF4-FFF2-40B4-BE49-F238E27FC236}">
                <a16:creationId xmlns:a16="http://schemas.microsoft.com/office/drawing/2014/main" id="{0D4E5ECF-90B3-D542-8BC1-2B28D3AF1E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25" y="40507967"/>
            <a:ext cx="1166423" cy="11288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id="{E15D93DB-3694-7D4E-AEEF-DFF011F3F660}"/>
              </a:ext>
            </a:extLst>
          </p:cNvPr>
          <p:cNvSpPr txBox="1">
            <a:spLocks noChangeAspect="1" noEditPoints="1" noChangeArrowheads="1" noChangeShapeType="1" noTextEdit="1"/>
          </p:cNvSpPr>
          <p:nvPr userDrawn="1"/>
        </p:nvSpPr>
        <p:spPr bwMode="auto">
          <a:xfrm>
            <a:off x="34714435" y="40311932"/>
            <a:ext cx="3127668" cy="182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6B2517-EA80-7C46-AE35-E9F85B05CF94}"/>
              </a:ext>
            </a:extLst>
          </p:cNvPr>
          <p:cNvSpPr txBox="1"/>
          <p:nvPr userDrawn="1"/>
        </p:nvSpPr>
        <p:spPr>
          <a:xfrm>
            <a:off x="37935705" y="40452608"/>
            <a:ext cx="5029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Computer Aids for </a:t>
            </a:r>
          </a:p>
          <a:p>
            <a:r>
              <a:rPr lang="en-US" sz="4000" dirty="0"/>
              <a:t>Chemical Engineering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37E73B-564B-954F-81EA-873A6D6E294A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228A73-99BE-5D46-A42E-F5185081E97E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15D61E-BEA2-A240-9EDE-7CCF87235DF0}"/>
              </a:ext>
            </a:extLst>
          </p:cNvPr>
          <p:cNvSpPr/>
          <p:nvPr userDrawn="1"/>
        </p:nvSpPr>
        <p:spPr>
          <a:xfrm>
            <a:off x="1892" y="6004228"/>
            <a:ext cx="42976798" cy="34097840"/>
          </a:xfrm>
          <a:prstGeom prst="rect">
            <a:avLst/>
          </a:prstGeom>
          <a:solidFill>
            <a:srgbClr val="0044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2BE3DB-B3F5-5946-B314-0883A017E738}"/>
              </a:ext>
            </a:extLst>
          </p:cNvPr>
          <p:cNvSpPr/>
          <p:nvPr userDrawn="1"/>
        </p:nvSpPr>
        <p:spPr>
          <a:xfrm>
            <a:off x="391884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E1DF88-131A-1C42-B55B-25CBFCD45F8B}"/>
              </a:ext>
            </a:extLst>
          </p:cNvPr>
          <p:cNvSpPr/>
          <p:nvPr userDrawn="1"/>
        </p:nvSpPr>
        <p:spPr>
          <a:xfrm>
            <a:off x="32209648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739221" rtl="0" eaLnBrk="1" latinLnBrk="0" hangingPunct="1">
        <a:spcBef>
          <a:spcPct val="0"/>
        </a:spcBef>
        <a:buNone/>
        <a:defRPr sz="35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4416" indent="-2804416" algn="l" defTabSz="3739221" rtl="0" eaLnBrk="1" latinLnBrk="0" hangingPunct="1">
        <a:spcBef>
          <a:spcPct val="20000"/>
        </a:spcBef>
        <a:buFont typeface="Arial"/>
        <a:buChar char="•"/>
        <a:defRPr sz="26238" kern="1200">
          <a:solidFill>
            <a:schemeClr val="tx1"/>
          </a:solidFill>
          <a:latin typeface="+mn-lt"/>
          <a:ea typeface="+mn-ea"/>
          <a:cs typeface="+mn-cs"/>
        </a:defRPr>
      </a:lvl1pPr>
      <a:lvl2pPr marL="6076233" indent="-2337014" algn="l" defTabSz="3739221" rtl="0" eaLnBrk="1" latinLnBrk="0" hangingPunct="1">
        <a:spcBef>
          <a:spcPct val="20000"/>
        </a:spcBef>
        <a:buFont typeface="Arial"/>
        <a:buChar char="–"/>
        <a:defRPr sz="22832" kern="1200">
          <a:solidFill>
            <a:schemeClr val="tx1"/>
          </a:solidFill>
          <a:latin typeface="+mn-lt"/>
          <a:ea typeface="+mn-ea"/>
          <a:cs typeface="+mn-cs"/>
        </a:defRPr>
      </a:lvl2pPr>
      <a:lvl3pPr marL="9348053" indent="-1869612" algn="l" defTabSz="3739221" rtl="0" eaLnBrk="1" latinLnBrk="0" hangingPunct="1">
        <a:spcBef>
          <a:spcPct val="20000"/>
        </a:spcBef>
        <a:buFont typeface="Arial"/>
        <a:buChar char="•"/>
        <a:defRPr sz="19594" kern="1200">
          <a:solidFill>
            <a:schemeClr val="tx1"/>
          </a:solidFill>
          <a:latin typeface="+mn-lt"/>
          <a:ea typeface="+mn-ea"/>
          <a:cs typeface="+mn-cs"/>
        </a:defRPr>
      </a:lvl3pPr>
      <a:lvl4pPr marL="13087274" indent="-1869612" algn="l" defTabSz="3739221" rtl="0" eaLnBrk="1" latinLnBrk="0" hangingPunct="1">
        <a:spcBef>
          <a:spcPct val="20000"/>
        </a:spcBef>
        <a:buFont typeface="Arial"/>
        <a:buChar char="–"/>
        <a:defRPr sz="16357" kern="1200">
          <a:solidFill>
            <a:schemeClr val="tx1"/>
          </a:solidFill>
          <a:latin typeface="+mn-lt"/>
          <a:ea typeface="+mn-ea"/>
          <a:cs typeface="+mn-cs"/>
        </a:defRPr>
      </a:lvl4pPr>
      <a:lvl5pPr marL="16826496" indent="-1869612" algn="l" defTabSz="3739221" rtl="0" eaLnBrk="1" latinLnBrk="0" hangingPunct="1">
        <a:spcBef>
          <a:spcPct val="20000"/>
        </a:spcBef>
        <a:buFont typeface="Arial"/>
        <a:buChar char="»"/>
        <a:defRPr sz="16357" kern="1200">
          <a:solidFill>
            <a:schemeClr val="tx1"/>
          </a:solidFill>
          <a:latin typeface="+mn-lt"/>
          <a:ea typeface="+mn-ea"/>
          <a:cs typeface="+mn-cs"/>
        </a:defRPr>
      </a:lvl5pPr>
      <a:lvl6pPr marL="20565714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6pPr>
      <a:lvl7pPr marL="24304937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7pPr>
      <a:lvl8pPr marL="2804415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8pPr>
      <a:lvl9pPr marL="3178337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1pPr>
      <a:lvl2pPr marL="3739221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2pPr>
      <a:lvl3pPr marL="7478442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3pPr>
      <a:lvl4pPr marL="11217663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4pPr>
      <a:lvl5pPr marL="14956884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5pPr>
      <a:lvl6pPr marL="18696105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6pPr>
      <a:lvl7pPr marL="22435326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7pPr>
      <a:lvl8pPr marL="2617454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8pPr>
      <a:lvl9pPr marL="2991376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1RwJbhkCA58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C95077-F85D-3349-9AE9-982B6A803088}"/>
              </a:ext>
            </a:extLst>
          </p:cNvPr>
          <p:cNvSpPr/>
          <p:nvPr/>
        </p:nvSpPr>
        <p:spPr>
          <a:xfrm>
            <a:off x="18712545" y="30926313"/>
            <a:ext cx="5943600" cy="5943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3F82FE-C4E3-AA44-B3D4-D1AFAA2BD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09827" y="31323595"/>
            <a:ext cx="5149036" cy="51490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72862" y="1279588"/>
            <a:ext cx="379715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200" b="1" dirty="0">
                <a:latin typeface="Arial" panose="020B0604020202020204" pitchFamily="34" charset="0"/>
                <a:cs typeface="Arial" panose="020B0604020202020204" pitchFamily="34" charset="0"/>
              </a:rPr>
              <a:t>Your Poster Title Here</a:t>
            </a:r>
            <a:endParaRPr lang="en-US" sz="10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47406" y="3167280"/>
            <a:ext cx="40133104" cy="13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Author1, Author2, Author3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1619956" y="4743652"/>
            <a:ext cx="46736000" cy="84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Department, Your Organization</a:t>
            </a:r>
            <a:endParaRPr 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2FA880-4CC7-7749-BD2B-F711177B3148}"/>
              </a:ext>
            </a:extLst>
          </p:cNvPr>
          <p:cNvSpPr txBox="1"/>
          <p:nvPr/>
        </p:nvSpPr>
        <p:spPr>
          <a:xfrm>
            <a:off x="140678" y="140680"/>
            <a:ext cx="3516921" cy="122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Poster#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E6E39189-F61E-3F4A-9D33-FA36D2A99DF8}"/>
              </a:ext>
            </a:extLst>
          </p:cNvPr>
          <p:cNvSpPr txBox="1">
            <a:spLocks/>
          </p:cNvSpPr>
          <p:nvPr/>
        </p:nvSpPr>
        <p:spPr>
          <a:xfrm>
            <a:off x="12409994" y="10730608"/>
            <a:ext cx="20193706" cy="11048737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3739221" rtl="0" eaLnBrk="1" latinLnBrk="0" hangingPunct="1">
              <a:spcBef>
                <a:spcPct val="0"/>
              </a:spcBef>
              <a:buNone/>
              <a:defRPr sz="359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39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39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39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39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39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39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E23E0892-8165-2F47-932C-0DB2B6CC7442}"/>
              </a:ext>
            </a:extLst>
          </p:cNvPr>
          <p:cNvSpPr/>
          <p:nvPr/>
        </p:nvSpPr>
        <p:spPr>
          <a:xfrm>
            <a:off x="40284015" y="8961840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A33434-2BB9-7B4D-AFE3-564812009830}"/>
              </a:ext>
            </a:extLst>
          </p:cNvPr>
          <p:cNvSpPr txBox="1"/>
          <p:nvPr/>
        </p:nvSpPr>
        <p:spPr>
          <a:xfrm>
            <a:off x="914424" y="9570001"/>
            <a:ext cx="9563989" cy="27945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Who cares?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</a:p>
        </p:txBody>
      </p:sp>
      <p:sp>
        <p:nvSpPr>
          <p:cNvPr id="29" name="Graphic 18">
            <a:extLst>
              <a:ext uri="{FF2B5EF4-FFF2-40B4-BE49-F238E27FC236}">
                <a16:creationId xmlns:a16="http://schemas.microsoft.com/office/drawing/2014/main" id="{861E8F32-C70F-7546-9F5F-7EC78A0607D1}"/>
              </a:ext>
            </a:extLst>
          </p:cNvPr>
          <p:cNvSpPr/>
          <p:nvPr/>
        </p:nvSpPr>
        <p:spPr>
          <a:xfrm>
            <a:off x="914424" y="7729584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B398C8-B4DA-5848-AD2C-BA4DB93ED216}"/>
              </a:ext>
            </a:extLst>
          </p:cNvPr>
          <p:cNvSpPr/>
          <p:nvPr/>
        </p:nvSpPr>
        <p:spPr>
          <a:xfrm>
            <a:off x="1348006" y="7425147"/>
            <a:ext cx="7276223" cy="8218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Leeroy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Lato" panose="020F0502020204030203" pitchFamily="34" charset="0"/>
                <a:cs typeface="Arial" panose="020B0604020202020204" pitchFamily="34" charset="0"/>
              </a:rPr>
              <a:t>Jenkins</a:t>
            </a:r>
            <a:endParaRPr lang="en-US" sz="44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0923B6-CDBF-6F4D-B6F0-FA3766A2436D}"/>
              </a:ext>
            </a:extLst>
          </p:cNvPr>
          <p:cNvSpPr txBox="1"/>
          <p:nvPr/>
        </p:nvSpPr>
        <p:spPr>
          <a:xfrm>
            <a:off x="33030605" y="7681396"/>
            <a:ext cx="863991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7776FC0-B608-274C-96FD-4480FE6B0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29739" y="35346412"/>
            <a:ext cx="3162300" cy="2581275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3E204A7B-FF91-A24D-BE02-1EF0CAB1DB63}"/>
              </a:ext>
            </a:extLst>
          </p:cNvPr>
          <p:cNvSpPr/>
          <p:nvPr/>
        </p:nvSpPr>
        <p:spPr>
          <a:xfrm>
            <a:off x="19333031" y="32787771"/>
            <a:ext cx="4664575" cy="229738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Your QR code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AC8717-2F1D-4441-8B8C-3BE7DCF8274F}"/>
              </a:ext>
            </a:extLst>
          </p:cNvPr>
          <p:cNvSpPr txBox="1"/>
          <p:nvPr/>
        </p:nvSpPr>
        <p:spPr>
          <a:xfrm>
            <a:off x="33030605" y="18675967"/>
            <a:ext cx="86399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Watch a video about this poster approach at &lt;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US" sz="5400" b="1" dirty="0" err="1">
                <a:latin typeface="Lato" panose="020F0502020204030203" pitchFamily="34" charset="0"/>
                <a:cs typeface="Arial" panose="020B0604020202020204" pitchFamily="34" charset="0"/>
                <a:hlinkClick r:id="rId6"/>
              </a:rPr>
              <a:t>www.youtube.com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en-US" sz="5400" b="1" dirty="0" err="1">
                <a:latin typeface="Lato" panose="020F0502020204030203" pitchFamily="34" charset="0"/>
                <a:cs typeface="Arial" panose="020B0604020202020204" pitchFamily="34" charset="0"/>
                <a:hlinkClick r:id="rId6"/>
              </a:rPr>
              <a:t>watch?v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  <a:hlinkClick r:id="rId6"/>
              </a:rPr>
              <a:t>=1RwJbhkCA58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&gt; 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7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8497</TotalTime>
  <Words>191</Words>
  <Application>Microsoft Macintosh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Lato</vt:lpstr>
      <vt:lpstr>Lato Black</vt:lpstr>
      <vt:lpstr>Roboto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User</dc:creator>
  <cp:lastModifiedBy>Phillip R. Westmoreland</cp:lastModifiedBy>
  <cp:revision>269</cp:revision>
  <dcterms:created xsi:type="dcterms:W3CDTF">2015-01-21T21:02:27Z</dcterms:created>
  <dcterms:modified xsi:type="dcterms:W3CDTF">2019-06-16T12:46:45Z</dcterms:modified>
</cp:coreProperties>
</file>